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10"/>
  </p:notesMasterIdLst>
  <p:handoutMasterIdLst>
    <p:handoutMasterId r:id="rId11"/>
  </p:handoutMasterIdLst>
  <p:sldIdLst>
    <p:sldId id="256" r:id="rId2"/>
    <p:sldId id="259" r:id="rId3"/>
    <p:sldId id="265" r:id="rId4"/>
    <p:sldId id="264" r:id="rId5"/>
    <p:sldId id="260" r:id="rId6"/>
    <p:sldId id="261" r:id="rId7"/>
    <p:sldId id="267" r:id="rId8"/>
    <p:sldId id="266" r:id="rId9"/>
  </p:sldIdLst>
  <p:sldSz cx="12192000" cy="6858000"/>
  <p:notesSz cx="6858000" cy="9144000"/>
  <p:embeddedFontLst>
    <p:embeddedFont>
      <p:font typeface="Pretendard" panose="020B0600000101010101" charset="-127"/>
      <p:regular r:id="rId12"/>
      <p:bold r:id="rId13"/>
    </p:embeddedFont>
    <p:embeddedFont>
      <p:font typeface="Pretendard Black" panose="020B0600000101010101" charset="-127"/>
      <p:bold r:id="rId14"/>
    </p:embeddedFont>
    <p:embeddedFont>
      <p:font typeface="Pretendard Medium" panose="020B0600000101010101" charset="-127"/>
      <p:regular r:id="rId15"/>
    </p:embeddedFont>
    <p:embeddedFont>
      <p:font typeface="Pridi" panose="00000500000000000000" pitchFamily="2" charset="-34"/>
      <p:regular r:id="rId16"/>
      <p:bold r:id="rId17"/>
    </p:embeddedFont>
    <p:embeddedFont>
      <p:font typeface="맑은 고딕" panose="020B0503020000020004" pitchFamily="50" charset="-127"/>
      <p:regular r:id="rId18"/>
      <p:bold r:id="rId1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1101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289"/>
    <p:restoredTop sz="94694"/>
  </p:normalViewPr>
  <p:slideViewPr>
    <p:cSldViewPr snapToGrid="0">
      <p:cViewPr varScale="1">
        <p:scale>
          <a:sx n="108" d="100"/>
          <a:sy n="108" d="100"/>
        </p:scale>
        <p:origin x="98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17" d="100"/>
          <a:sy n="117" d="100"/>
        </p:scale>
        <p:origin x="5022" y="12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4CE0E036-E3BB-4439-ABD4-D5875A03E4A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82DF0D4-1CD6-47DB-9790-5E85F570441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110F34-3325-4303-87B0-A758C9A72595}" type="datetimeFigureOut">
              <a:rPr lang="ko-KR" altLang="en-US" smtClean="0"/>
              <a:t>2022-12-12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1C54168-39A4-4320-9E92-488DCB0AEBA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13F4D1E-D68A-497B-89E9-1359D3A36DB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70C089-3FE6-4DAE-9B90-FE6AF08EAA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386874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2D5E7A-3C42-40D0-BB29-9EDC6E92A207}" type="datetimeFigureOut">
              <a:rPr lang="ko-KR" altLang="en-US" smtClean="0"/>
              <a:t>2022-12-12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E9091D-6289-411A-A60A-751742BA53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79264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62E6C23B-3046-4473-9CFF-0858767362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777997"/>
            <a:ext cx="9144000" cy="1479803"/>
          </a:xfrm>
        </p:spPr>
        <p:txBody>
          <a:bodyPr anchor="ctr" anchorCtr="0"/>
          <a:lstStyle>
            <a:lvl1pPr marL="0" indent="0" algn="ctr">
              <a:buNone/>
              <a:defRPr sz="240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pPr marL="0" marR="0" lvl="0" indent="0" algn="ctr" defTabSz="914377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ko-KR" altLang="en-US" dirty="0"/>
              <a:t>클릭하여 마스터 부제목 스타일 편집</a:t>
            </a:r>
          </a:p>
        </p:txBody>
      </p:sp>
      <p:pic>
        <p:nvPicPr>
          <p:cNvPr id="8" name="그림 7" descr="BG1_newlogo_12_mid.jpg">
            <a:extLst>
              <a:ext uri="{FF2B5EF4-FFF2-40B4-BE49-F238E27FC236}">
                <a16:creationId xmlns:a16="http://schemas.microsoft.com/office/drawing/2014/main" id="{6C181FCB-A5D5-4909-95F8-2669407C7B5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2204864"/>
            <a:ext cx="12192000" cy="1479804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5B07E701-E233-431A-90D7-F7C56876D0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2886" y="2279047"/>
            <a:ext cx="10646228" cy="1257255"/>
          </a:xfrm>
        </p:spPr>
        <p:txBody>
          <a:bodyPr anchor="ctr">
            <a:normAutofit/>
          </a:bodyPr>
          <a:lstStyle>
            <a:lvl1pPr algn="ctr">
              <a:defRPr sz="4000" b="1" spc="300">
                <a:solidFill>
                  <a:schemeClr val="bg1"/>
                </a:solidFill>
                <a:effectLst/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pic>
        <p:nvPicPr>
          <p:cNvPr id="9" name="Picture 2" descr="[대입수시]서강대 &amp;quot;자기주도형 전형 '학교생활보충자료' 폐지&amp;quot;">
            <a:extLst>
              <a:ext uri="{FF2B5EF4-FFF2-40B4-BE49-F238E27FC236}">
                <a16:creationId xmlns:a16="http://schemas.microsoft.com/office/drawing/2014/main" id="{8DE733AC-92B6-4C9E-8737-D6899028D32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2572" y="154852"/>
            <a:ext cx="1576420" cy="46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DE114F8-4557-4364-B45F-2A691B91F11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9893" y="6407426"/>
            <a:ext cx="368600" cy="39093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947B54E-428E-4944-95E9-63933823DC49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544333" y="6478838"/>
            <a:ext cx="1662153" cy="22742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2C335D4-E292-492E-AFFD-F68AFC3A7C60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2241865" y="6489753"/>
            <a:ext cx="1809436" cy="22494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267CC47D-9BE5-4A00-97E8-6FF06BA16D02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4112078" y="6503706"/>
            <a:ext cx="2279197" cy="207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0430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ABBA5E-ADB0-4C5B-9B58-F1E1320B8F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16489"/>
            <a:ext cx="12192000" cy="645107"/>
          </a:xfrm>
        </p:spPr>
        <p:txBody>
          <a:bodyPr>
            <a:normAutofit/>
          </a:bodyPr>
          <a:lstStyle>
            <a:lvl1pPr>
              <a:defRPr sz="280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D7018C4-34B7-4D9F-ACCB-C371C8C829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8220" y="1000539"/>
            <a:ext cx="11495561" cy="5354032"/>
          </a:xfrm>
        </p:spPr>
        <p:txBody>
          <a:bodyPr>
            <a:normAutofit/>
          </a:bodyPr>
          <a:lstStyle>
            <a:lvl1pPr>
              <a:lnSpc>
                <a:spcPct val="120000"/>
              </a:lnSpc>
              <a:defRPr sz="200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defRPr>
            </a:lvl1pPr>
            <a:lvl2pPr marL="685783" indent="-228594">
              <a:lnSpc>
                <a:spcPct val="120000"/>
              </a:lnSpc>
              <a:buFont typeface="Pretendard Medium" panose="020B0600000101010101" charset="-127"/>
              <a:buChar char="◦"/>
              <a:defRPr sz="180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defRPr>
            </a:lvl2pPr>
            <a:lvl3pPr marL="1142971" indent="-228594">
              <a:lnSpc>
                <a:spcPct val="120000"/>
              </a:lnSpc>
              <a:buFont typeface="Pridi" panose="00000500000000000000" pitchFamily="2" charset="-34"/>
              <a:buChar char="∙"/>
              <a:defRPr sz="160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defRPr>
            </a:lvl3pPr>
            <a:lvl4pPr>
              <a:lnSpc>
                <a:spcPct val="120000"/>
              </a:lnSpc>
              <a:defRPr sz="14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defRPr>
            </a:lvl4pPr>
            <a:lvl5pPr>
              <a:lnSpc>
                <a:spcPct val="120000"/>
              </a:lnSpc>
              <a:defRPr sz="14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</p:txBody>
      </p:sp>
      <p:pic>
        <p:nvPicPr>
          <p:cNvPr id="8" name="Picture 2" descr="[대입수시]서강대 &amp;quot;자기주도형 전형 '학교생활보충자료' 폐지&amp;quot;">
            <a:extLst>
              <a:ext uri="{FF2B5EF4-FFF2-40B4-BE49-F238E27FC236}">
                <a16:creationId xmlns:a16="http://schemas.microsoft.com/office/drawing/2014/main" id="{2604BD71-4185-4AFC-A67D-5C9332E53DF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9076" y="6363496"/>
            <a:ext cx="1576420" cy="46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8C815D5C-B555-4DE0-88F8-B193FD652A02}"/>
              </a:ext>
            </a:extLst>
          </p:cNvPr>
          <p:cNvSpPr/>
          <p:nvPr userDrawn="1"/>
        </p:nvSpPr>
        <p:spPr>
          <a:xfrm>
            <a:off x="0" y="-1"/>
            <a:ext cx="12192000" cy="126695"/>
          </a:xfrm>
          <a:prstGeom prst="rect">
            <a:avLst/>
          </a:prstGeom>
          <a:solidFill>
            <a:srgbClr val="B110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800" dirty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Dept. of Electronic Engineering, </a:t>
            </a:r>
            <a:r>
              <a:rPr lang="en-US" altLang="ko-KR" sz="800" dirty="0" err="1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Sogang</a:t>
            </a:r>
            <a:r>
              <a:rPr lang="en-US" altLang="ko-KR" sz="800" dirty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University / </a:t>
            </a:r>
            <a:fld id="{9A13F9BB-A6DC-4BBC-AE1D-E6BEBD656F7A}" type="slidenum">
              <a:rPr lang="en-US" altLang="ko-KR" sz="800" smtClean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‹#›</a:t>
            </a:fld>
            <a:endParaRPr lang="ko-KR" altLang="en-US" sz="800" dirty="0">
              <a:solidFill>
                <a:schemeClr val="bg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9D0B921-5B60-44F5-87DE-0F4C2D27F28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9893" y="6407426"/>
            <a:ext cx="368600" cy="39093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3795C36-7619-4331-B714-46A6BE0A179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44333" y="6478838"/>
            <a:ext cx="1662153" cy="22742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F807D57-5946-487F-8D56-14BDF0A4EA5D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241865" y="6489753"/>
            <a:ext cx="1809436" cy="22494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3E6F87A-B530-4912-9766-84B78B9137B8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4112078" y="6503706"/>
            <a:ext cx="2279197" cy="207816"/>
          </a:xfrm>
          <a:prstGeom prst="rect">
            <a:avLst/>
          </a:prstGeom>
        </p:spPr>
      </p:pic>
      <p:pic>
        <p:nvPicPr>
          <p:cNvPr id="11" name="그림 10" descr="BG1_newlogo_12_mid.jpg">
            <a:extLst>
              <a:ext uri="{FF2B5EF4-FFF2-40B4-BE49-F238E27FC236}">
                <a16:creationId xmlns:a16="http://schemas.microsoft.com/office/drawing/2014/main" id="{E1FD9A62-48E4-40F7-88F6-0770D5601755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/>
          <a:stretch>
            <a:fillRect/>
          </a:stretch>
        </p:blipFill>
        <p:spPr>
          <a:xfrm>
            <a:off x="0" y="901965"/>
            <a:ext cx="12192000" cy="45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6299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D7018C4-34B7-4D9F-ACCB-C371C8C829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8220" y="1000539"/>
            <a:ext cx="5386996" cy="5354032"/>
          </a:xfrm>
        </p:spPr>
        <p:txBody>
          <a:bodyPr>
            <a:normAutofit/>
          </a:bodyPr>
          <a:lstStyle>
            <a:lvl1pPr>
              <a:lnSpc>
                <a:spcPct val="120000"/>
              </a:lnSpc>
              <a:defRPr sz="200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defRPr>
            </a:lvl1pPr>
            <a:lvl2pPr marL="685783" indent="-228594">
              <a:lnSpc>
                <a:spcPct val="120000"/>
              </a:lnSpc>
              <a:buFont typeface="Pretendard Medium" panose="020B0600000101010101" charset="-127"/>
              <a:buChar char="◦"/>
              <a:defRPr sz="180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defRPr>
            </a:lvl2pPr>
            <a:lvl3pPr marL="1142971" indent="-228594">
              <a:lnSpc>
                <a:spcPct val="120000"/>
              </a:lnSpc>
              <a:buFont typeface="Pridi" panose="00000500000000000000" pitchFamily="2" charset="-34"/>
              <a:buChar char="∙"/>
              <a:defRPr sz="160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defRPr>
            </a:lvl3pPr>
            <a:lvl4pPr>
              <a:lnSpc>
                <a:spcPct val="120000"/>
              </a:lnSpc>
              <a:defRPr sz="14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defRPr>
            </a:lvl4pPr>
            <a:lvl5pPr>
              <a:lnSpc>
                <a:spcPct val="120000"/>
              </a:lnSpc>
              <a:defRPr sz="14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</p:txBody>
      </p:sp>
      <p:pic>
        <p:nvPicPr>
          <p:cNvPr id="8" name="Picture 2" descr="[대입수시]서강대 &amp;quot;자기주도형 전형 '학교생활보충자료' 폐지&amp;quot;">
            <a:extLst>
              <a:ext uri="{FF2B5EF4-FFF2-40B4-BE49-F238E27FC236}">
                <a16:creationId xmlns:a16="http://schemas.microsoft.com/office/drawing/2014/main" id="{2604BD71-4185-4AFC-A67D-5C9332E53DF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9076" y="6363496"/>
            <a:ext cx="1576420" cy="46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7B580FAC-FC15-484D-B434-D7BCB5A1ECC9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456785" y="995401"/>
            <a:ext cx="5386995" cy="5354032"/>
          </a:xfrm>
        </p:spPr>
        <p:txBody>
          <a:bodyPr>
            <a:normAutofit/>
          </a:bodyPr>
          <a:lstStyle>
            <a:lvl1pPr>
              <a:lnSpc>
                <a:spcPct val="120000"/>
              </a:lnSpc>
              <a:defRPr sz="200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defRPr>
            </a:lvl1pPr>
            <a:lvl2pPr marL="685783" indent="-228594">
              <a:lnSpc>
                <a:spcPct val="120000"/>
              </a:lnSpc>
              <a:buFont typeface="Pretendard Medium" panose="020B0600000101010101" charset="-127"/>
              <a:buChar char="◦"/>
              <a:defRPr sz="180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defRPr>
            </a:lvl2pPr>
            <a:lvl3pPr marL="1142971" indent="-228594">
              <a:lnSpc>
                <a:spcPct val="120000"/>
              </a:lnSpc>
              <a:buFont typeface="Pridi" panose="00000500000000000000" pitchFamily="2" charset="-34"/>
              <a:buChar char="∙"/>
              <a:defRPr sz="160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defRPr>
            </a:lvl3pPr>
            <a:lvl4pPr>
              <a:lnSpc>
                <a:spcPct val="120000"/>
              </a:lnSpc>
              <a:defRPr sz="14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defRPr>
            </a:lvl4pPr>
            <a:lvl5pPr>
              <a:lnSpc>
                <a:spcPct val="120000"/>
              </a:lnSpc>
              <a:defRPr sz="14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72239FF8-1451-41E0-BA29-92E4A0302F9C}"/>
              </a:ext>
            </a:extLst>
          </p:cNvPr>
          <p:cNvCxnSpPr/>
          <p:nvPr userDrawn="1"/>
        </p:nvCxnSpPr>
        <p:spPr>
          <a:xfrm>
            <a:off x="6096000" y="995401"/>
            <a:ext cx="0" cy="5378895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B5790FC-0A55-4FDF-840A-6CAC5F81967D}"/>
              </a:ext>
            </a:extLst>
          </p:cNvPr>
          <p:cNvSpPr/>
          <p:nvPr userDrawn="1"/>
        </p:nvSpPr>
        <p:spPr>
          <a:xfrm>
            <a:off x="0" y="-1"/>
            <a:ext cx="12192000" cy="126695"/>
          </a:xfrm>
          <a:prstGeom prst="rect">
            <a:avLst/>
          </a:prstGeom>
          <a:solidFill>
            <a:srgbClr val="B110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800" dirty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Dept. of Electronic Engineering, Sogang University / </a:t>
            </a:r>
            <a:fld id="{9A13F9BB-A6DC-4BBC-AE1D-E6BEBD656F7A}" type="slidenum">
              <a:rPr lang="en-US" altLang="ko-KR" sz="800" smtClean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‹#›</a:t>
            </a:fld>
            <a:endParaRPr lang="ko-KR" altLang="en-US" sz="800" dirty="0">
              <a:solidFill>
                <a:schemeClr val="bg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666174C5-6150-4B28-8909-41CE064922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16489"/>
            <a:ext cx="12192000" cy="645107"/>
          </a:xfrm>
        </p:spPr>
        <p:txBody>
          <a:bodyPr>
            <a:normAutofit/>
          </a:bodyPr>
          <a:lstStyle>
            <a:lvl1pPr>
              <a:defRPr sz="280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A314CF69-D7C0-4180-B904-8EAB178CD1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9893" y="6407426"/>
            <a:ext cx="368600" cy="39093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D828051-688F-4759-84CE-912EDB6D0A9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44333" y="6478838"/>
            <a:ext cx="1662153" cy="227427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7698AF22-763D-4C48-A6B8-3C250DA7EE59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241865" y="6489753"/>
            <a:ext cx="1809436" cy="22494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B3F9B1F7-1A7A-4F02-AF37-792C59B20950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4112078" y="6503706"/>
            <a:ext cx="2279197" cy="207816"/>
          </a:xfrm>
          <a:prstGeom prst="rect">
            <a:avLst/>
          </a:prstGeom>
        </p:spPr>
      </p:pic>
      <p:pic>
        <p:nvPicPr>
          <p:cNvPr id="12" name="그림 11" descr="BG1_newlogo_12_mid.jpg">
            <a:extLst>
              <a:ext uri="{FF2B5EF4-FFF2-40B4-BE49-F238E27FC236}">
                <a16:creationId xmlns:a16="http://schemas.microsoft.com/office/drawing/2014/main" id="{902AE231-777A-423D-9EEF-DAAFC30078C3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/>
          <a:stretch>
            <a:fillRect/>
          </a:stretch>
        </p:blipFill>
        <p:spPr>
          <a:xfrm>
            <a:off x="0" y="901965"/>
            <a:ext cx="12192000" cy="45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8564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6D849BC-CE20-4B94-82DF-8B604807E9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9A83F0B-24C7-435E-BCCD-A403FF336A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3A198A6-9F5E-4C52-84EE-823F759D8ED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B62731-4D6F-45D4-9029-53C8B4ECFD6C}" type="datetime1">
              <a:rPr lang="ko-KR" altLang="en-US" smtClean="0"/>
              <a:t>2022-12-12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44E96D8-7928-4230-A4D9-4EED2ECC28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57AB947-3E08-4367-AA14-DC0590549E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ACA80C-67E8-4F2B-8F3A-9E3D448118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44400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hf hdr="0" ftr="0" dt="0"/>
  <p:txStyles>
    <p:titleStyle>
      <a:lvl1pPr algn="l" defTabSz="914377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j-lt"/>
          <a:ea typeface="+mn-ea"/>
          <a:cs typeface="+mn-cs"/>
        </a:defRPr>
      </a:lvl1pPr>
      <a:lvl2pPr marL="685783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gif"/><Relationship Id="rId4" Type="http://schemas.openxmlformats.org/officeDocument/2006/relationships/image" Target="../media/image11.gi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docs.google.com/spreadsheets/d/1hte_S2b6fM9T9JFwS2mAJ9D0NY0Bejd6tPiN8hBqMhs/edit?usp=sharing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부제목 1">
            <a:extLst>
              <a:ext uri="{FF2B5EF4-FFF2-40B4-BE49-F238E27FC236}">
                <a16:creationId xmlns:a16="http://schemas.microsoft.com/office/drawing/2014/main" id="{3EF87E80-C891-4DD0-A680-9D9E3B7109B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구본혁</a:t>
            </a:r>
            <a:endParaRPr lang="en-US" altLang="ko-KR" dirty="0"/>
          </a:p>
          <a:p>
            <a:r>
              <a:rPr lang="en-US" altLang="ko-KR" dirty="0"/>
              <a:t>2022.12.12</a:t>
            </a:r>
          </a:p>
          <a:p>
            <a:r>
              <a:rPr lang="en-US" altLang="ko-KR" dirty="0"/>
              <a:t>https://github.com/kooBH/AIE6203-01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631714BF-418F-430C-94B3-307483BAFC5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spc="0" dirty="0" err="1"/>
              <a:t>KungFuMaster</a:t>
            </a:r>
            <a:endParaRPr lang="ko-KR" altLang="en-US" spc="0" dirty="0"/>
          </a:p>
        </p:txBody>
      </p:sp>
    </p:spTree>
    <p:extLst>
      <p:ext uri="{BB962C8B-B14F-4D97-AF65-F5344CB8AC3E}">
        <p14:creationId xmlns:p14="http://schemas.microsoft.com/office/powerpoint/2010/main" val="37220493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C10EA2-690A-D802-196C-42E927CB4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문제 </a:t>
            </a:r>
            <a:r>
              <a:rPr lang="en-US" altLang="ko-KR" dirty="0"/>
              <a:t>: Kung Fu Master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A339BA4-0276-EA52-E9A7-76DBEC68BB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2525" y="1491449"/>
            <a:ext cx="9304767" cy="5354032"/>
          </a:xfrm>
        </p:spPr>
        <p:txBody>
          <a:bodyPr/>
          <a:lstStyle/>
          <a:p>
            <a:r>
              <a:rPr lang="en-US" altLang="ko-KR" dirty="0"/>
              <a:t>State</a:t>
            </a:r>
          </a:p>
          <a:p>
            <a:pPr lvl="1"/>
            <a:r>
              <a:rPr lang="en-US" altLang="ko-KR" dirty="0"/>
              <a:t>(H,W,C) = (210, 160, 3) </a:t>
            </a:r>
            <a:r>
              <a:rPr lang="ko-KR" altLang="en-US" dirty="0"/>
              <a:t>의 게임 화면</a:t>
            </a:r>
            <a:r>
              <a:rPr lang="en-US" altLang="ko-KR" dirty="0"/>
              <a:t>		</a:t>
            </a:r>
          </a:p>
          <a:p>
            <a:r>
              <a:rPr lang="en-US" altLang="ko-KR" dirty="0"/>
              <a:t>Action	</a:t>
            </a:r>
          </a:p>
          <a:p>
            <a:pPr lvl="1"/>
            <a:r>
              <a:rPr lang="en-US" altLang="ko-KR" dirty="0"/>
              <a:t>Table : actions</a:t>
            </a:r>
          </a:p>
          <a:p>
            <a:r>
              <a:rPr lang="en-US" altLang="ko-KR" dirty="0"/>
              <a:t>Reward</a:t>
            </a:r>
          </a:p>
          <a:p>
            <a:pPr lvl="1"/>
            <a:r>
              <a:rPr lang="ko-KR" altLang="en-US" dirty="0"/>
              <a:t>적 처치 시 </a:t>
            </a:r>
            <a:r>
              <a:rPr lang="en-US" altLang="ko-KR" dirty="0"/>
              <a:t>200</a:t>
            </a:r>
            <a:r>
              <a:rPr lang="ko-KR" altLang="en-US" dirty="0"/>
              <a:t>점</a:t>
            </a:r>
            <a:endParaRPr lang="en-US" altLang="ko-KR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9837E544-4E5E-EB8F-7618-D7A1B7C117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617" y="1428750"/>
            <a:ext cx="1524000" cy="2000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34D96FE-D882-13B9-77A6-9465F683B8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1142" y="1491449"/>
            <a:ext cx="1992242" cy="480584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D5BC657-DB96-CC05-8AEF-A0DC298DABA2}"/>
              </a:ext>
            </a:extLst>
          </p:cNvPr>
          <p:cNvSpPr txBox="1"/>
          <p:nvPr/>
        </p:nvSpPr>
        <p:spPr>
          <a:xfrm>
            <a:off x="9283313" y="977754"/>
            <a:ext cx="61566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Table : actions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8BCE8A-F440-BE69-0D1E-341A2D086E69}"/>
              </a:ext>
            </a:extLst>
          </p:cNvPr>
          <p:cNvSpPr txBox="1"/>
          <p:nvPr/>
        </p:nvSpPr>
        <p:spPr>
          <a:xfrm>
            <a:off x="326898" y="960507"/>
            <a:ext cx="77861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https://gymnasium.farama.org/environments/atari/kung_fu_master/</a:t>
            </a:r>
          </a:p>
        </p:txBody>
      </p:sp>
    </p:spTree>
    <p:extLst>
      <p:ext uri="{BB962C8B-B14F-4D97-AF65-F5344CB8AC3E}">
        <p14:creationId xmlns:p14="http://schemas.microsoft.com/office/powerpoint/2010/main" val="7815422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17F93C-F262-0900-6445-F40F85B24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샘플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187BB2A-44C8-F534-55BA-D7E9D55F6E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8220" y="1000539"/>
            <a:ext cx="6017069" cy="5354032"/>
          </a:xfrm>
        </p:spPr>
        <p:txBody>
          <a:bodyPr/>
          <a:lstStyle/>
          <a:p>
            <a:r>
              <a:rPr lang="en-US" altLang="ko-KR" dirty="0"/>
              <a:t>Random : 1200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v10 – double – DQN – </a:t>
            </a:r>
            <a:r>
              <a:rPr lang="en-US" altLang="ko-KR" dirty="0" err="1"/>
              <a:t>huber</a:t>
            </a:r>
            <a:r>
              <a:rPr lang="en-US" altLang="ko-KR" dirty="0"/>
              <a:t> : 9580</a:t>
            </a:r>
            <a:endParaRPr lang="ko-KR" altLang="en-US" dirty="0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B9FFA351-4F55-49D9-326D-6B346F82CA9D}"/>
              </a:ext>
            </a:extLst>
          </p:cNvPr>
          <p:cNvSpPr txBox="1">
            <a:spLocks/>
          </p:cNvSpPr>
          <p:nvPr/>
        </p:nvSpPr>
        <p:spPr>
          <a:xfrm>
            <a:off x="6910298" y="1000539"/>
            <a:ext cx="5281702" cy="53540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defRPr>
            </a:lvl1pPr>
            <a:lvl2pPr marL="685783" indent="-228594" algn="l" defTabSz="914377" rtl="0" eaLnBrk="1" latinLnBrk="1" hangingPunct="1">
              <a:lnSpc>
                <a:spcPct val="120000"/>
              </a:lnSpc>
              <a:spcBef>
                <a:spcPts val="500"/>
              </a:spcBef>
              <a:buFont typeface="Pretendard Medium" panose="020B0600000101010101" charset="-127"/>
              <a:buChar char="◦"/>
              <a:defRPr sz="1800" kern="120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defRPr>
            </a:lvl2pPr>
            <a:lvl3pPr marL="1142971" indent="-228594" algn="l" defTabSz="914377" rtl="0" eaLnBrk="1" latinLnBrk="1" hangingPunct="1">
              <a:lnSpc>
                <a:spcPct val="120000"/>
              </a:lnSpc>
              <a:spcBef>
                <a:spcPts val="500"/>
              </a:spcBef>
              <a:buFont typeface="Pridi" panose="00000500000000000000" pitchFamily="2" charset="-34"/>
              <a:buChar char="∙"/>
              <a:defRPr sz="1600" kern="120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defRPr>
            </a:lvl3pPr>
            <a:lvl4pPr marL="1600160" indent="-228594" algn="l" defTabSz="914377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defRPr>
            </a:lvl4pPr>
            <a:lvl5pPr marL="2057349" indent="-228594" algn="l" defTabSz="914377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defRPr>
            </a:lvl5pPr>
            <a:lvl6pPr marL="2514537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v17 – double-DQN-low LR: 6900 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r>
              <a:rPr lang="en-US" altLang="ko-KR" dirty="0"/>
              <a:t>v3</a:t>
            </a:r>
            <a:r>
              <a:rPr lang="ko-KR" altLang="en-US" dirty="0"/>
              <a:t> </a:t>
            </a:r>
            <a:r>
              <a:rPr lang="en-US" altLang="ko-KR" dirty="0"/>
              <a:t>–</a:t>
            </a:r>
            <a:r>
              <a:rPr lang="ko-KR" altLang="en-US" dirty="0"/>
              <a:t> </a:t>
            </a:r>
            <a:r>
              <a:rPr lang="en-US" altLang="ko-KR" dirty="0"/>
              <a:t>double – DQN : 14400</a:t>
            </a:r>
          </a:p>
          <a:p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97BA0A8-E41D-1C0A-943F-5492671BD5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9384" y="4106754"/>
            <a:ext cx="1524000" cy="200025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41CBAF7-AC4C-04BE-64D5-65FD0FD629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2315" y="4106754"/>
            <a:ext cx="1524000" cy="200025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5423214-3E6C-69E4-D61D-366F4BE5B4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9384" y="1428750"/>
            <a:ext cx="1524000" cy="200025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55E2A78-BD9D-B159-F46F-9B11CAFAEF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2315" y="1428750"/>
            <a:ext cx="1524000" cy="200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1281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18D10E-F888-9218-73AD-007D979A0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기본 실험 환경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08216C9-8EDF-5362-6C4A-EBADD0EDF4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total_steps</a:t>
            </a:r>
            <a:r>
              <a:rPr lang="en-US" altLang="ko-KR" dirty="0"/>
              <a:t> : 50k</a:t>
            </a:r>
          </a:p>
          <a:p>
            <a:r>
              <a:rPr lang="en-US" altLang="ko-KR" dirty="0"/>
              <a:t>batch  : 128</a:t>
            </a:r>
          </a:p>
          <a:p>
            <a:r>
              <a:rPr lang="en-US" altLang="ko-KR" dirty="0"/>
              <a:t>gamma : 0.99</a:t>
            </a:r>
          </a:p>
          <a:p>
            <a:r>
              <a:rPr lang="en-US" altLang="ko-KR" dirty="0"/>
              <a:t>target network update interval :  500</a:t>
            </a:r>
          </a:p>
          <a:p>
            <a:r>
              <a:rPr lang="en-US" altLang="ko-KR" dirty="0"/>
              <a:t>evaluation</a:t>
            </a:r>
            <a:r>
              <a:rPr lang="ko-KR" altLang="en-US" dirty="0"/>
              <a:t>은 </a:t>
            </a:r>
            <a:r>
              <a:rPr lang="en-US" altLang="ko-KR" dirty="0"/>
              <a:t>10</a:t>
            </a:r>
            <a:r>
              <a:rPr lang="ko-KR" altLang="en-US" dirty="0"/>
              <a:t> 시나리오의 평균</a:t>
            </a:r>
            <a:endParaRPr lang="en-US" altLang="ko-KR" dirty="0"/>
          </a:p>
          <a:p>
            <a:r>
              <a:rPr lang="en-US" altLang="ko-KR" dirty="0"/>
              <a:t>(210, 160, 3) </a:t>
            </a:r>
            <a:r>
              <a:rPr lang="ko-KR" altLang="en-US" dirty="0"/>
              <a:t>의 </a:t>
            </a:r>
            <a:r>
              <a:rPr lang="en-US" altLang="ko-KR" dirty="0"/>
              <a:t>RGB </a:t>
            </a:r>
            <a:r>
              <a:rPr lang="ko-KR" altLang="en-US" dirty="0"/>
              <a:t>입력을 </a:t>
            </a:r>
            <a:r>
              <a:rPr lang="en-US" altLang="ko-KR" dirty="0"/>
              <a:t>(42,42) </a:t>
            </a:r>
            <a:r>
              <a:rPr lang="ko-KR" altLang="en-US" dirty="0"/>
              <a:t>의 </a:t>
            </a:r>
            <a:r>
              <a:rPr lang="en-US" altLang="ko-KR" dirty="0"/>
              <a:t>Gray scale</a:t>
            </a:r>
            <a:r>
              <a:rPr lang="ko-KR" altLang="en-US" dirty="0"/>
              <a:t>로 변환하여 사용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0081663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3C0E8C-EF18-EE30-1301-2E039E5F19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알고리즘</a:t>
            </a:r>
            <a:r>
              <a:rPr lang="en-US" altLang="ko-KR" dirty="0"/>
              <a:t> </a:t>
            </a:r>
            <a:r>
              <a:rPr lang="ko-KR" altLang="en-US" dirty="0"/>
              <a:t>및 추가기법</a:t>
            </a:r>
            <a:r>
              <a:rPr lang="en-US" altLang="ko-KR" dirty="0"/>
              <a:t>, </a:t>
            </a:r>
            <a:r>
              <a:rPr lang="ko-KR" altLang="en-US" dirty="0"/>
              <a:t>매개변수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2E9D8C3-55E8-2ED0-889E-5249978D17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알고리즘</a:t>
            </a:r>
            <a:endParaRPr lang="en-US" altLang="ko-KR" dirty="0"/>
          </a:p>
          <a:p>
            <a:pPr lvl="1"/>
            <a:r>
              <a:rPr lang="en-US" altLang="ko-KR" dirty="0"/>
              <a:t>DQN : state</a:t>
            </a:r>
            <a:r>
              <a:rPr lang="ko-KR" altLang="en-US" dirty="0"/>
              <a:t>를 입력으로 받아서 전체 </a:t>
            </a:r>
            <a:r>
              <a:rPr lang="en-US" altLang="ko-KR" dirty="0"/>
              <a:t>action</a:t>
            </a:r>
            <a:r>
              <a:rPr lang="ko-KR" altLang="en-US" dirty="0"/>
              <a:t>들에 대한 </a:t>
            </a:r>
            <a:r>
              <a:rPr lang="en-US" altLang="ko-KR" dirty="0"/>
              <a:t>Q-Value : Q(</a:t>
            </a:r>
            <a:r>
              <a:rPr lang="en-US" altLang="ko-KR" dirty="0" err="1"/>
              <a:t>s,a</a:t>
            </a:r>
            <a:r>
              <a:rPr lang="en-US" altLang="ko-KR" dirty="0"/>
              <a:t>)</a:t>
            </a:r>
            <a:r>
              <a:rPr lang="ko-KR" altLang="en-US" dirty="0"/>
              <a:t>를 추정하는 신경망 네트워크 기법</a:t>
            </a:r>
            <a:endParaRPr lang="en-US" altLang="ko-KR" dirty="0"/>
          </a:p>
          <a:p>
            <a:pPr lvl="1"/>
            <a:r>
              <a:rPr lang="en-US" altLang="ko-KR" dirty="0"/>
              <a:t>Double DQN : overestimation</a:t>
            </a:r>
            <a:r>
              <a:rPr lang="ko-KR" altLang="en-US" dirty="0"/>
              <a:t>을 방지하기 위해 간접적으로 </a:t>
            </a:r>
            <a:r>
              <a:rPr lang="en-US" altLang="ko-KR" dirty="0"/>
              <a:t>Q-Value </a:t>
            </a:r>
            <a:r>
              <a:rPr lang="ko-KR" altLang="en-US" dirty="0"/>
              <a:t>추정</a:t>
            </a:r>
            <a:endParaRPr lang="en-US" altLang="ko-KR" dirty="0"/>
          </a:p>
          <a:p>
            <a:pPr lvl="1"/>
            <a:r>
              <a:rPr lang="en-US" altLang="ko-KR" dirty="0"/>
              <a:t>Dueling DQN : A(</a:t>
            </a:r>
            <a:r>
              <a:rPr lang="en-US" altLang="ko-KR" dirty="0" err="1"/>
              <a:t>s,a</a:t>
            </a:r>
            <a:r>
              <a:rPr lang="en-US" altLang="ko-KR" dirty="0"/>
              <a:t>) = Q(</a:t>
            </a:r>
            <a:r>
              <a:rPr lang="en-US" altLang="ko-KR" dirty="0" err="1"/>
              <a:t>s,a</a:t>
            </a:r>
            <a:r>
              <a:rPr lang="en-US" altLang="ko-KR" dirty="0"/>
              <a:t>) – V(s), </a:t>
            </a:r>
            <a:r>
              <a:rPr lang="ko-KR" altLang="en-US" dirty="0"/>
              <a:t>해당 </a:t>
            </a:r>
            <a:r>
              <a:rPr lang="en-US" altLang="ko-KR" dirty="0"/>
              <a:t>action</a:t>
            </a:r>
            <a:r>
              <a:rPr lang="ko-KR" altLang="en-US" dirty="0"/>
              <a:t>이 다른 </a:t>
            </a:r>
            <a:r>
              <a:rPr lang="en-US" altLang="ko-KR" dirty="0"/>
              <a:t>action</a:t>
            </a:r>
            <a:r>
              <a:rPr lang="ko-KR" altLang="en-US" dirty="0"/>
              <a:t>에 대해 얼마나 </a:t>
            </a:r>
            <a:r>
              <a:rPr lang="en-US" altLang="ko-KR" dirty="0"/>
              <a:t>advantage(A) </a:t>
            </a:r>
            <a:r>
              <a:rPr lang="ko-KR" altLang="en-US" dirty="0"/>
              <a:t>가 있는지 측정</a:t>
            </a:r>
            <a:endParaRPr lang="en-US" altLang="ko-KR" dirty="0"/>
          </a:p>
          <a:p>
            <a:pPr lvl="1"/>
            <a:r>
              <a:rPr lang="en-US" altLang="ko-KR" dirty="0"/>
              <a:t>Policy-Gradient : optimal policy</a:t>
            </a:r>
            <a:r>
              <a:rPr lang="ko-KR" altLang="en-US" dirty="0"/>
              <a:t>를 모델에서 바로 근사</a:t>
            </a:r>
            <a:endParaRPr lang="en-US" altLang="ko-KR" dirty="0"/>
          </a:p>
          <a:p>
            <a:pPr lvl="1"/>
            <a:r>
              <a:rPr lang="en-US" altLang="ko-KR" dirty="0"/>
              <a:t>A2C : Policy </a:t>
            </a:r>
            <a:r>
              <a:rPr lang="ko-KR" altLang="en-US" dirty="0"/>
              <a:t>네트워크와 </a:t>
            </a:r>
            <a:r>
              <a:rPr lang="en-US" altLang="ko-KR" dirty="0"/>
              <a:t>Value </a:t>
            </a:r>
            <a:r>
              <a:rPr lang="ko-KR" altLang="en-US" dirty="0"/>
              <a:t>네트워크를 분리하여 </a:t>
            </a:r>
            <a:r>
              <a:rPr lang="en-US" altLang="ko-KR" dirty="0"/>
              <a:t>feedback </a:t>
            </a:r>
            <a:r>
              <a:rPr lang="ko-KR" altLang="en-US" dirty="0"/>
              <a:t>관계를 구성하여 학습</a:t>
            </a:r>
            <a:endParaRPr lang="en-US" altLang="ko-KR" dirty="0"/>
          </a:p>
          <a:p>
            <a:r>
              <a:rPr lang="ko-KR" altLang="en-US" dirty="0"/>
              <a:t>추가기법</a:t>
            </a:r>
            <a:r>
              <a:rPr lang="en-US" altLang="ko-KR" dirty="0"/>
              <a:t>, </a:t>
            </a:r>
            <a:r>
              <a:rPr lang="ko-KR" altLang="en-US" dirty="0"/>
              <a:t>매개변수</a:t>
            </a:r>
            <a:endParaRPr lang="en-US" altLang="ko-KR" dirty="0"/>
          </a:p>
          <a:p>
            <a:pPr lvl="1"/>
            <a:r>
              <a:rPr lang="en-US" altLang="ko-KR" dirty="0"/>
              <a:t>epsilon : linear, fixed, annealing </a:t>
            </a:r>
          </a:p>
          <a:p>
            <a:pPr lvl="1"/>
            <a:r>
              <a:rPr lang="en-US" altLang="ko-KR" dirty="0"/>
              <a:t>priority replay : transition</a:t>
            </a:r>
            <a:r>
              <a:rPr lang="ko-KR" altLang="en-US" dirty="0"/>
              <a:t>에 우선순위 부여</a:t>
            </a:r>
            <a:endParaRPr lang="en-US" altLang="ko-KR" dirty="0"/>
          </a:p>
          <a:p>
            <a:pPr lvl="1"/>
            <a:r>
              <a:rPr lang="en-US" altLang="ko-KR" dirty="0"/>
              <a:t>learning rate : </a:t>
            </a:r>
            <a:r>
              <a:rPr lang="ko-KR" altLang="en-US" dirty="0"/>
              <a:t>학습 속도 조절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5A99BC1-436D-4543-831C-CED9045DF4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7355" y="3883300"/>
            <a:ext cx="3791479" cy="261021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EDEA57A-CE30-19F4-41C7-0A3DDFB89A1B}"/>
              </a:ext>
            </a:extLst>
          </p:cNvPr>
          <p:cNvSpPr txBox="1"/>
          <p:nvPr/>
        </p:nvSpPr>
        <p:spPr>
          <a:xfrm>
            <a:off x="7836763" y="3513968"/>
            <a:ext cx="61566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/>
              <a:t> annealing epsilon </a:t>
            </a:r>
          </a:p>
        </p:txBody>
      </p:sp>
    </p:spTree>
    <p:extLst>
      <p:ext uri="{BB962C8B-B14F-4D97-AF65-F5344CB8AC3E}">
        <p14:creationId xmlns:p14="http://schemas.microsoft.com/office/powerpoint/2010/main" val="33368452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38F2DC-3183-BAB2-44F1-72211C631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실험결과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0C8AA73-8268-CFB2-626B-5BAA24AB8F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8220" y="1000539"/>
            <a:ext cx="11495561" cy="748362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>
                <a:hlinkClick r:id="rId2"/>
              </a:rPr>
              <a:t>https://docs.google.com/spreadsheets/d/1hte_S2b6fM9T9JFwS2mAJ9D0NY0Bejd6tPiN8hBqMhs/edit?usp=sharing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E655383-BE43-946E-BAC9-771DC28AD3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31496"/>
            <a:ext cx="12192000" cy="4055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8800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26AF14-95BE-F863-F321-F70D75AB0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실험결과</a:t>
            </a:r>
          </a:p>
        </p:txBody>
      </p:sp>
      <p:pic>
        <p:nvPicPr>
          <p:cNvPr id="13" name="내용 개체 틀 12">
            <a:extLst>
              <a:ext uri="{FF2B5EF4-FFF2-40B4-BE49-F238E27FC236}">
                <a16:creationId xmlns:a16="http://schemas.microsoft.com/office/drawing/2014/main" id="{ED9368B1-D05A-36CA-62F9-011593C4CE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6743" y="1172002"/>
            <a:ext cx="11496675" cy="3608212"/>
          </a:xfr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20C4122-E185-CCEA-2399-5EAE9F5151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74" y="4495207"/>
            <a:ext cx="4496427" cy="2381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7901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BF0D4C-5B75-371B-DE29-8F55EDA41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토의 및 결론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B241D2-9065-390D-FADC-7BD64A9ED1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실험 결과</a:t>
            </a:r>
            <a:endParaRPr lang="en-US" altLang="ko-KR" dirty="0"/>
          </a:p>
          <a:p>
            <a:pPr lvl="1"/>
            <a:r>
              <a:rPr lang="ko-KR" altLang="en-US" dirty="0"/>
              <a:t>같은 조건이라도 다른 </a:t>
            </a:r>
            <a:r>
              <a:rPr lang="ko-KR" altLang="en-US" dirty="0" err="1"/>
              <a:t>시드에서</a:t>
            </a:r>
            <a:r>
              <a:rPr lang="ko-KR" altLang="en-US" dirty="0"/>
              <a:t> 했을 경우 동일한 성능을 보장하지 않는다</a:t>
            </a:r>
            <a:r>
              <a:rPr lang="en-US" altLang="ko-KR" dirty="0"/>
              <a:t>. </a:t>
            </a:r>
            <a:r>
              <a:rPr lang="ko-KR" altLang="en-US" dirty="0"/>
              <a:t>초기 탐색이 굉장히 중요하다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간단한 구조에서 성능이 대체로 높게 나온다</a:t>
            </a:r>
            <a:r>
              <a:rPr lang="en-US" altLang="ko-KR" dirty="0"/>
              <a:t>.</a:t>
            </a:r>
          </a:p>
          <a:p>
            <a:pPr marL="914377" lvl="2" indent="0">
              <a:buNone/>
            </a:pPr>
            <a:r>
              <a:rPr lang="en-US" altLang="ko-KR" dirty="0"/>
              <a:t>=&gt; </a:t>
            </a:r>
            <a:r>
              <a:rPr lang="ko-KR" altLang="en-US" dirty="0"/>
              <a:t>추가적인 기법으로 성능 향상을 이루기 위해서는 적합한 매개변수가 요구되는 것 같다</a:t>
            </a:r>
            <a:r>
              <a:rPr lang="en-US" altLang="ko-KR" dirty="0"/>
              <a:t>. </a:t>
            </a:r>
          </a:p>
          <a:p>
            <a:pPr lvl="1"/>
            <a:endParaRPr lang="en-US" altLang="ko-KR" dirty="0"/>
          </a:p>
          <a:p>
            <a:r>
              <a:rPr lang="ko-KR" altLang="en-US" dirty="0"/>
              <a:t>보완 및 개선사항</a:t>
            </a:r>
            <a:endParaRPr lang="en-US" altLang="ko-KR" dirty="0"/>
          </a:p>
          <a:p>
            <a:pPr lvl="1"/>
            <a:r>
              <a:rPr lang="ko-KR" altLang="en-US" dirty="0"/>
              <a:t>적이 멀리 있는 경우에 해당 방향으로 이동을 많이 해야 하는데</a:t>
            </a:r>
            <a:r>
              <a:rPr lang="en-US" altLang="ko-KR" dirty="0"/>
              <a:t>, </a:t>
            </a:r>
            <a:r>
              <a:rPr lang="ko-KR" altLang="en-US" dirty="0"/>
              <a:t>이러한 경우를 탐색하기가 어렵다</a:t>
            </a:r>
            <a:r>
              <a:rPr lang="en-US" altLang="ko-KR" dirty="0"/>
              <a:t>.</a:t>
            </a:r>
          </a:p>
          <a:p>
            <a:pPr lvl="2"/>
            <a:r>
              <a:rPr lang="ko-KR" altLang="en-US" dirty="0"/>
              <a:t>임의로 액션을 설정한 시나리오 학습</a:t>
            </a:r>
            <a:endParaRPr lang="en-US" altLang="ko-KR" dirty="0"/>
          </a:p>
          <a:p>
            <a:pPr lvl="1"/>
            <a:r>
              <a:rPr lang="ko-KR" altLang="en-US" dirty="0"/>
              <a:t>적이 겹쳐 있는 경우에 알고리즘이 잘 동작하지 않는다</a:t>
            </a:r>
            <a:r>
              <a:rPr lang="en-US" altLang="ko-KR" dirty="0"/>
              <a:t>. </a:t>
            </a:r>
          </a:p>
          <a:p>
            <a:pPr lvl="2"/>
            <a:r>
              <a:rPr lang="ko-KR" altLang="en-US" dirty="0"/>
              <a:t>입력 해상도 증가</a:t>
            </a:r>
            <a:endParaRPr lang="en-US" altLang="ko-KR" dirty="0"/>
          </a:p>
          <a:p>
            <a:pPr lvl="1"/>
            <a:r>
              <a:rPr lang="en-US" altLang="ko-KR" dirty="0"/>
              <a:t>Policy-Gradient </a:t>
            </a:r>
            <a:r>
              <a:rPr lang="ko-KR" altLang="en-US" dirty="0"/>
              <a:t>기반의 알고리즘 구현은 하였으나</a:t>
            </a:r>
            <a:r>
              <a:rPr lang="en-US" altLang="ko-KR" dirty="0"/>
              <a:t>, </a:t>
            </a:r>
            <a:r>
              <a:rPr lang="ko-KR" altLang="en-US" dirty="0"/>
              <a:t>학습이 잘되지 않음</a:t>
            </a:r>
            <a:r>
              <a:rPr lang="en-US" altLang="ko-KR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1532426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retendard">
      <a:majorFont>
        <a:latin typeface="Pretendard Black"/>
        <a:ea typeface="Pretendard Black"/>
        <a:cs typeface=""/>
      </a:majorFont>
      <a:minorFont>
        <a:latin typeface="Pretendard Medium"/>
        <a:ea typeface="Pretendard Mediu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1942</TotalTime>
  <Words>370</Words>
  <Application>Microsoft Office PowerPoint</Application>
  <PresentationFormat>와이드스크린</PresentationFormat>
  <Paragraphs>60</Paragraphs>
  <Slides>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5" baseType="lpstr">
      <vt:lpstr>Pridi</vt:lpstr>
      <vt:lpstr>Pretendard Black</vt:lpstr>
      <vt:lpstr>Arial</vt:lpstr>
      <vt:lpstr>Pretendard</vt:lpstr>
      <vt:lpstr>Pretendard Medium</vt:lpstr>
      <vt:lpstr>맑은 고딕</vt:lpstr>
      <vt:lpstr>Office 테마</vt:lpstr>
      <vt:lpstr>KungFuMaster</vt:lpstr>
      <vt:lpstr>문제 : Kung Fu Master</vt:lpstr>
      <vt:lpstr>샘플</vt:lpstr>
      <vt:lpstr>기본 실험 환경 </vt:lpstr>
      <vt:lpstr>알고리즘 및 추가기법, 매개변수</vt:lpstr>
      <vt:lpstr>실험결과</vt:lpstr>
      <vt:lpstr>실험결과</vt:lpstr>
      <vt:lpstr>토의 및 결론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dc:creator>Junhyung Kim</dc:creator>
  <cp:lastModifiedBy>구 본혁</cp:lastModifiedBy>
  <cp:revision>180</cp:revision>
  <dcterms:created xsi:type="dcterms:W3CDTF">2019-12-02T10:56:28Z</dcterms:created>
  <dcterms:modified xsi:type="dcterms:W3CDTF">2022-12-12T13:39:06Z</dcterms:modified>
</cp:coreProperties>
</file>